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grandir" panose="020B0604020202020204" charset="0"/>
      <p:regular r:id="rId13"/>
    </p:embeddedFont>
    <p:embeddedFont>
      <p:font typeface="Blinker" panose="020B0604020202020204" charset="0"/>
      <p:regular r:id="rId14"/>
    </p:embeddedFont>
    <p:embeddedFont>
      <p:font typeface="Canva Sans" panose="020B0604020202020204" charset="0"/>
      <p:regular r:id="rId15"/>
    </p:embeddedFont>
    <p:embeddedFont>
      <p:font typeface="Canva Sans Bold" panose="020B0604020202020204" charset="0"/>
      <p:regular r:id="rId16"/>
    </p:embeddedFont>
    <p:embeddedFont>
      <p:font typeface="League Spartan"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18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github.com/Lahcenw/LifeLogix"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656789" y="-1984929"/>
            <a:ext cx="12624196" cy="12624146"/>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6020" r="-43978"/>
              </a:stretch>
            </a:blipFill>
          </p:spPr>
          <p:txBody>
            <a:bodyPr/>
            <a:lstStyle/>
            <a:p>
              <a:endParaRPr lang="it-IT"/>
            </a:p>
          </p:txBody>
        </p:sp>
      </p:grpSp>
      <p:grpSp>
        <p:nvGrpSpPr>
          <p:cNvPr id="4" name="Group 4"/>
          <p:cNvGrpSpPr/>
          <p:nvPr/>
        </p:nvGrpSpPr>
        <p:grpSpPr>
          <a:xfrm rot="1407406">
            <a:off x="6178738" y="-4043251"/>
            <a:ext cx="4467536" cy="17968611"/>
            <a:chOff x="0" y="0"/>
            <a:chExt cx="1176635" cy="4732474"/>
          </a:xfrm>
        </p:grpSpPr>
        <p:sp>
          <p:nvSpPr>
            <p:cNvPr id="5" name="Freeform 5"/>
            <p:cNvSpPr/>
            <p:nvPr/>
          </p:nvSpPr>
          <p:spPr>
            <a:xfrm>
              <a:off x="0" y="0"/>
              <a:ext cx="1176635" cy="4732474"/>
            </a:xfrm>
            <a:custGeom>
              <a:avLst/>
              <a:gdLst/>
              <a:ahLst/>
              <a:cxnLst/>
              <a:rect l="l" t="t" r="r" b="b"/>
              <a:pathLst>
                <a:path w="1176635" h="4732474">
                  <a:moveTo>
                    <a:pt x="0" y="0"/>
                  </a:moveTo>
                  <a:lnTo>
                    <a:pt x="1176635" y="0"/>
                  </a:lnTo>
                  <a:lnTo>
                    <a:pt x="1176635" y="4732474"/>
                  </a:lnTo>
                  <a:lnTo>
                    <a:pt x="0" y="4732474"/>
                  </a:lnTo>
                  <a:close/>
                </a:path>
              </a:pathLst>
            </a:custGeom>
            <a:solidFill>
              <a:srgbClr val="000000"/>
            </a:solidFill>
          </p:spPr>
          <p:txBody>
            <a:bodyPr/>
            <a:lstStyle/>
            <a:p>
              <a:endParaRPr lang="it-IT"/>
            </a:p>
          </p:txBody>
        </p:sp>
        <p:sp>
          <p:nvSpPr>
            <p:cNvPr id="6" name="TextBox 6"/>
            <p:cNvSpPr txBox="1"/>
            <p:nvPr/>
          </p:nvSpPr>
          <p:spPr>
            <a:xfrm>
              <a:off x="0" y="-57150"/>
              <a:ext cx="1176635" cy="4789624"/>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2700000">
            <a:off x="-4895234" y="2224946"/>
            <a:ext cx="8446229" cy="13172010"/>
            <a:chOff x="0" y="0"/>
            <a:chExt cx="2277659" cy="3552041"/>
          </a:xfrm>
        </p:grpSpPr>
        <p:sp>
          <p:nvSpPr>
            <p:cNvPr id="8" name="Freeform 8"/>
            <p:cNvSpPr/>
            <p:nvPr/>
          </p:nvSpPr>
          <p:spPr>
            <a:xfrm>
              <a:off x="0" y="0"/>
              <a:ext cx="2277659" cy="3552041"/>
            </a:xfrm>
            <a:custGeom>
              <a:avLst/>
              <a:gdLst/>
              <a:ahLst/>
              <a:cxnLst/>
              <a:rect l="l" t="t" r="r" b="b"/>
              <a:pathLst>
                <a:path w="2277659" h="3552041">
                  <a:moveTo>
                    <a:pt x="0" y="0"/>
                  </a:moveTo>
                  <a:lnTo>
                    <a:pt x="2277659" y="0"/>
                  </a:lnTo>
                  <a:lnTo>
                    <a:pt x="2277659" y="3552041"/>
                  </a:lnTo>
                  <a:lnTo>
                    <a:pt x="0" y="3552041"/>
                  </a:lnTo>
                  <a:close/>
                </a:path>
              </a:pathLst>
            </a:custGeom>
            <a:solidFill>
              <a:srgbClr val="AC9782"/>
            </a:solidFill>
          </p:spPr>
          <p:txBody>
            <a:bodyPr/>
            <a:lstStyle/>
            <a:p>
              <a:endParaRPr lang="it-IT"/>
            </a:p>
          </p:txBody>
        </p:sp>
        <p:sp>
          <p:nvSpPr>
            <p:cNvPr id="9" name="TextBox 9"/>
            <p:cNvSpPr txBox="1"/>
            <p:nvPr/>
          </p:nvSpPr>
          <p:spPr>
            <a:xfrm>
              <a:off x="0" y="-57150"/>
              <a:ext cx="2277659" cy="3609191"/>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1466494" y="5745985"/>
            <a:ext cx="11907594" cy="13458085"/>
            <a:chOff x="0" y="0"/>
            <a:chExt cx="719158" cy="812800"/>
          </a:xfrm>
        </p:grpSpPr>
        <p:sp>
          <p:nvSpPr>
            <p:cNvPr id="11" name="Freeform 11"/>
            <p:cNvSpPr/>
            <p:nvPr/>
          </p:nvSpPr>
          <p:spPr>
            <a:xfrm>
              <a:off x="0" y="0"/>
              <a:ext cx="719158" cy="812800"/>
            </a:xfrm>
            <a:custGeom>
              <a:avLst/>
              <a:gdLst/>
              <a:ahLst/>
              <a:cxnLst/>
              <a:rect l="l" t="t" r="r" b="b"/>
              <a:pathLst>
                <a:path w="719158" h="812800">
                  <a:moveTo>
                    <a:pt x="359579" y="0"/>
                  </a:moveTo>
                  <a:lnTo>
                    <a:pt x="719158" y="406400"/>
                  </a:lnTo>
                  <a:lnTo>
                    <a:pt x="359579" y="812800"/>
                  </a:lnTo>
                  <a:lnTo>
                    <a:pt x="0" y="406400"/>
                  </a:lnTo>
                  <a:lnTo>
                    <a:pt x="359579" y="0"/>
                  </a:lnTo>
                  <a:close/>
                </a:path>
              </a:pathLst>
            </a:custGeom>
            <a:solidFill>
              <a:srgbClr val="251D17"/>
            </a:solidFill>
          </p:spPr>
          <p:txBody>
            <a:bodyPr/>
            <a:lstStyle/>
            <a:p>
              <a:endParaRPr lang="it-IT"/>
            </a:p>
          </p:txBody>
        </p:sp>
        <p:sp>
          <p:nvSpPr>
            <p:cNvPr id="12" name="TextBox 12"/>
            <p:cNvSpPr txBox="1"/>
            <p:nvPr/>
          </p:nvSpPr>
          <p:spPr>
            <a:xfrm>
              <a:off x="123605" y="82550"/>
              <a:ext cx="471948" cy="59055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2787068" y="5415203"/>
            <a:ext cx="617896" cy="617896"/>
          </a:xfrm>
          <a:custGeom>
            <a:avLst/>
            <a:gdLst/>
            <a:ahLst/>
            <a:cxnLst/>
            <a:rect l="l" t="t" r="r" b="b"/>
            <a:pathLst>
              <a:path w="617896" h="617896">
                <a:moveTo>
                  <a:pt x="0" y="0"/>
                </a:moveTo>
                <a:lnTo>
                  <a:pt x="617896" y="0"/>
                </a:lnTo>
                <a:lnTo>
                  <a:pt x="617896" y="617896"/>
                </a:lnTo>
                <a:lnTo>
                  <a:pt x="0" y="617896"/>
                </a:lnTo>
                <a:lnTo>
                  <a:pt x="0" y="0"/>
                </a:lnTo>
                <a:close/>
              </a:path>
            </a:pathLst>
          </a:custGeom>
          <a:blipFill>
            <a:blip r:embed="rId3"/>
            <a:stretch>
              <a:fillRect/>
            </a:stretch>
          </a:blipFill>
        </p:spPr>
        <p:txBody>
          <a:bodyPr/>
          <a:lstStyle/>
          <a:p>
            <a:endParaRPr lang="it-IT"/>
          </a:p>
        </p:txBody>
      </p:sp>
      <p:sp>
        <p:nvSpPr>
          <p:cNvPr id="14" name="TextBox 14"/>
          <p:cNvSpPr txBox="1"/>
          <p:nvPr/>
        </p:nvSpPr>
        <p:spPr>
          <a:xfrm>
            <a:off x="1725537" y="582295"/>
            <a:ext cx="8244723" cy="1741940"/>
          </a:xfrm>
          <a:prstGeom prst="rect">
            <a:avLst/>
          </a:prstGeom>
        </p:spPr>
        <p:txBody>
          <a:bodyPr lIns="0" tIns="0" rIns="0" bIns="0" rtlCol="0" anchor="t">
            <a:spAutoFit/>
          </a:bodyPr>
          <a:lstStyle/>
          <a:p>
            <a:pPr algn="l">
              <a:lnSpc>
                <a:spcPts val="14237"/>
              </a:lnSpc>
            </a:pPr>
            <a:r>
              <a:rPr lang="en-US" sz="10169" dirty="0">
                <a:solidFill>
                  <a:srgbClr val="FFFFFF"/>
                </a:solidFill>
                <a:latin typeface="Blinker"/>
                <a:ea typeface="Blinker"/>
                <a:cs typeface="Blinker"/>
                <a:sym typeface="Blinker"/>
              </a:rPr>
              <a:t>LIFELOGIX</a:t>
            </a:r>
          </a:p>
        </p:txBody>
      </p:sp>
      <p:sp>
        <p:nvSpPr>
          <p:cNvPr id="15" name="TextBox 15"/>
          <p:cNvSpPr txBox="1"/>
          <p:nvPr/>
        </p:nvSpPr>
        <p:spPr>
          <a:xfrm>
            <a:off x="1725537" y="2229734"/>
            <a:ext cx="8244723" cy="1559119"/>
          </a:xfrm>
          <a:prstGeom prst="rect">
            <a:avLst/>
          </a:prstGeom>
        </p:spPr>
        <p:txBody>
          <a:bodyPr lIns="0" tIns="0" rIns="0" bIns="0" rtlCol="0" anchor="t">
            <a:spAutoFit/>
          </a:bodyPr>
          <a:lstStyle/>
          <a:p>
            <a:pPr algn="l">
              <a:lnSpc>
                <a:spcPts val="12764"/>
              </a:lnSpc>
            </a:pPr>
            <a:r>
              <a:rPr lang="en-US" sz="9117">
                <a:solidFill>
                  <a:srgbClr val="FFFFFF"/>
                </a:solidFill>
                <a:latin typeface="League Spartan"/>
                <a:ea typeface="League Spartan"/>
                <a:cs typeface="League Spartan"/>
                <a:sym typeface="League Spartan"/>
              </a:rPr>
              <a:t>WEB</a:t>
            </a:r>
          </a:p>
        </p:txBody>
      </p:sp>
      <p:sp>
        <p:nvSpPr>
          <p:cNvPr id="16" name="TextBox 16"/>
          <p:cNvSpPr txBox="1"/>
          <p:nvPr/>
        </p:nvSpPr>
        <p:spPr>
          <a:xfrm>
            <a:off x="1725537" y="3626928"/>
            <a:ext cx="8760878" cy="1516572"/>
          </a:xfrm>
          <a:prstGeom prst="rect">
            <a:avLst/>
          </a:prstGeom>
        </p:spPr>
        <p:txBody>
          <a:bodyPr lIns="0" tIns="0" rIns="0" bIns="0" rtlCol="0" anchor="t">
            <a:spAutoFit/>
          </a:bodyPr>
          <a:lstStyle/>
          <a:p>
            <a:pPr algn="l">
              <a:lnSpc>
                <a:spcPts val="12484"/>
              </a:lnSpc>
            </a:pPr>
            <a:r>
              <a:rPr lang="en-US" sz="8917" dirty="0">
                <a:solidFill>
                  <a:srgbClr val="FFFFFF"/>
                </a:solidFill>
                <a:latin typeface="League Spartan"/>
                <a:ea typeface="League Spartan"/>
                <a:cs typeface="League Spartan"/>
                <a:sym typeface="League Spartan"/>
              </a:rPr>
              <a:t>APPLICATION</a:t>
            </a:r>
          </a:p>
        </p:txBody>
      </p:sp>
      <p:sp>
        <p:nvSpPr>
          <p:cNvPr id="17" name="TextBox 17"/>
          <p:cNvSpPr txBox="1"/>
          <p:nvPr/>
        </p:nvSpPr>
        <p:spPr>
          <a:xfrm>
            <a:off x="2971622" y="8384836"/>
            <a:ext cx="3615534" cy="505740"/>
          </a:xfrm>
          <a:prstGeom prst="rect">
            <a:avLst/>
          </a:prstGeom>
        </p:spPr>
        <p:txBody>
          <a:bodyPr lIns="0" tIns="0" rIns="0" bIns="0" rtlCol="0" anchor="t">
            <a:spAutoFit/>
          </a:bodyPr>
          <a:lstStyle/>
          <a:p>
            <a:pPr algn="l">
              <a:lnSpc>
                <a:spcPts val="4149"/>
              </a:lnSpc>
            </a:pPr>
            <a:r>
              <a:rPr lang="en-US" sz="2963">
                <a:solidFill>
                  <a:srgbClr val="FFFFFF"/>
                </a:solidFill>
                <a:latin typeface="Blinker"/>
                <a:ea typeface="Blinker"/>
                <a:cs typeface="Blinker"/>
                <a:sym typeface="Blinker"/>
              </a:rPr>
              <a:t>Presentation by </a:t>
            </a:r>
          </a:p>
        </p:txBody>
      </p:sp>
      <p:sp>
        <p:nvSpPr>
          <p:cNvPr id="18" name="TextBox 18"/>
          <p:cNvSpPr txBox="1"/>
          <p:nvPr/>
        </p:nvSpPr>
        <p:spPr>
          <a:xfrm>
            <a:off x="2971622" y="8890575"/>
            <a:ext cx="4518706" cy="670893"/>
          </a:xfrm>
          <a:prstGeom prst="rect">
            <a:avLst/>
          </a:prstGeom>
        </p:spPr>
        <p:txBody>
          <a:bodyPr lIns="0" tIns="0" rIns="0" bIns="0" rtlCol="0" anchor="t">
            <a:spAutoFit/>
          </a:bodyPr>
          <a:lstStyle/>
          <a:p>
            <a:pPr algn="l">
              <a:lnSpc>
                <a:spcPts val="5546"/>
              </a:lnSpc>
            </a:pPr>
            <a:r>
              <a:rPr lang="en-US" sz="3961">
                <a:solidFill>
                  <a:srgbClr val="FFFFFF"/>
                </a:solidFill>
                <a:latin typeface="Blinker"/>
                <a:ea typeface="Blinker"/>
                <a:cs typeface="Blinker"/>
                <a:sym typeface="Blinker"/>
              </a:rPr>
              <a:t>Lahcen EL MANNANI</a:t>
            </a:r>
          </a:p>
        </p:txBody>
      </p:sp>
      <p:sp>
        <p:nvSpPr>
          <p:cNvPr id="19" name="TextBox 19"/>
          <p:cNvSpPr txBox="1"/>
          <p:nvPr/>
        </p:nvSpPr>
        <p:spPr>
          <a:xfrm>
            <a:off x="3841416" y="5534639"/>
            <a:ext cx="5835984" cy="422744"/>
          </a:xfrm>
          <a:prstGeom prst="rect">
            <a:avLst/>
          </a:prstGeom>
        </p:spPr>
        <p:txBody>
          <a:bodyPr wrap="square" lIns="0" tIns="0" rIns="0" bIns="0" rtlCol="0" anchor="t">
            <a:spAutoFit/>
          </a:bodyPr>
          <a:lstStyle/>
          <a:p>
            <a:pPr algn="ctr">
              <a:lnSpc>
                <a:spcPts val="3500"/>
              </a:lnSpc>
              <a:spcBef>
                <a:spcPct val="0"/>
              </a:spcBef>
            </a:pPr>
            <a:r>
              <a:rPr lang="en-US" sz="2500" u="sng" dirty="0">
                <a:solidFill>
                  <a:srgbClr val="A19797"/>
                </a:solidFill>
                <a:latin typeface="Agrandir"/>
                <a:ea typeface="Agrandir"/>
                <a:cs typeface="Agrandir"/>
                <a:sym typeface="Agrandir"/>
                <a:hlinkClick r:id="rId4" tooltip="https://github.com/Lahcenw/LifeLogix"/>
              </a:rPr>
              <a:t>https://github.com/Lahcenw/LifeLogix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63050" y="3129632"/>
            <a:ext cx="0" cy="4990261"/>
          </a:xfrm>
          <a:prstGeom prst="line">
            <a:avLst/>
          </a:prstGeom>
          <a:ln w="38100" cap="flat">
            <a:solidFill>
              <a:srgbClr val="000000"/>
            </a:solidFill>
            <a:prstDash val="solid"/>
            <a:headEnd type="none" w="sm" len="sm"/>
            <a:tailEnd type="none" w="sm" len="sm"/>
          </a:ln>
        </p:spPr>
        <p:txBody>
          <a:bodyPr/>
          <a:lstStyle/>
          <a:p>
            <a:endParaRPr lang="it-IT"/>
          </a:p>
        </p:txBody>
      </p:sp>
      <p:sp>
        <p:nvSpPr>
          <p:cNvPr id="3" name="Freeform 3"/>
          <p:cNvSpPr/>
          <p:nvPr/>
        </p:nvSpPr>
        <p:spPr>
          <a:xfrm>
            <a:off x="1417424" y="2518594"/>
            <a:ext cx="6790415" cy="6238694"/>
          </a:xfrm>
          <a:custGeom>
            <a:avLst/>
            <a:gdLst/>
            <a:ahLst/>
            <a:cxnLst/>
            <a:rect l="l" t="t" r="r" b="b"/>
            <a:pathLst>
              <a:path w="6790415" h="6238694">
                <a:moveTo>
                  <a:pt x="0" y="0"/>
                </a:moveTo>
                <a:lnTo>
                  <a:pt x="6790415" y="0"/>
                </a:lnTo>
                <a:lnTo>
                  <a:pt x="6790415" y="6238694"/>
                </a:lnTo>
                <a:lnTo>
                  <a:pt x="0" y="6238694"/>
                </a:lnTo>
                <a:lnTo>
                  <a:pt x="0" y="0"/>
                </a:lnTo>
                <a:close/>
              </a:path>
            </a:pathLst>
          </a:custGeom>
          <a:blipFill>
            <a:blip r:embed="rId2"/>
            <a:stretch>
              <a:fillRect/>
            </a:stretch>
          </a:blipFill>
        </p:spPr>
        <p:txBody>
          <a:bodyPr/>
          <a:lstStyle/>
          <a:p>
            <a:endParaRPr lang="it-IT"/>
          </a:p>
        </p:txBody>
      </p:sp>
      <p:sp>
        <p:nvSpPr>
          <p:cNvPr id="4" name="TextBox 4"/>
          <p:cNvSpPr txBox="1"/>
          <p:nvPr/>
        </p:nvSpPr>
        <p:spPr>
          <a:xfrm>
            <a:off x="1028700" y="914400"/>
            <a:ext cx="11261395" cy="962647"/>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Canva Sans Bold"/>
                <a:ea typeface="Canva Sans Bold"/>
                <a:cs typeface="Canva Sans Bold"/>
                <a:sym typeface="Canva Sans Bold"/>
              </a:rPr>
              <a:t>Screenshots: Journaling Page</a:t>
            </a:r>
          </a:p>
        </p:txBody>
      </p:sp>
      <p:sp>
        <p:nvSpPr>
          <p:cNvPr id="5" name="TextBox 5"/>
          <p:cNvSpPr txBox="1"/>
          <p:nvPr/>
        </p:nvSpPr>
        <p:spPr>
          <a:xfrm>
            <a:off x="10115550" y="2451919"/>
            <a:ext cx="7073669" cy="4702950"/>
          </a:xfrm>
          <a:prstGeom prst="rect">
            <a:avLst/>
          </a:prstGeom>
        </p:spPr>
        <p:txBody>
          <a:bodyPr lIns="0" tIns="0" rIns="0" bIns="0" rtlCol="0" anchor="t">
            <a:spAutoFit/>
          </a:bodyPr>
          <a:lstStyle/>
          <a:p>
            <a:pPr algn="l">
              <a:lnSpc>
                <a:spcPts val="5382"/>
              </a:lnSpc>
              <a:spcBef>
                <a:spcPct val="0"/>
              </a:spcBef>
            </a:pPr>
            <a:r>
              <a:rPr lang="en-US" sz="3844">
                <a:solidFill>
                  <a:srgbClr val="000000"/>
                </a:solidFill>
                <a:latin typeface="Canva Sans"/>
                <a:ea typeface="Canva Sans"/>
                <a:cs typeface="Canva Sans"/>
                <a:sym typeface="Canva Sans"/>
              </a:rPr>
              <a:t>The user can do journaling as a daily basis,  to create a journal the user should  enter a title for it, then start journaling in the description field, “Add Entry” to log the journal</a:t>
            </a:r>
          </a:p>
        </p:txBody>
      </p:sp>
      <p:sp>
        <p:nvSpPr>
          <p:cNvPr id="6" name="TextBox 6"/>
          <p:cNvSpPr txBox="1"/>
          <p:nvPr/>
        </p:nvSpPr>
        <p:spPr>
          <a:xfrm>
            <a:off x="10185631" y="8246111"/>
            <a:ext cx="7073669" cy="1012189"/>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The project was implemented as proposed.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312325" y="1945863"/>
            <a:ext cx="13663351" cy="7685635"/>
          </a:xfrm>
          <a:prstGeom prst="rect">
            <a:avLst/>
          </a:prstGeom>
        </p:spPr>
      </p:pic>
      <p:sp>
        <p:nvSpPr>
          <p:cNvPr id="3" name="TextBox 3"/>
          <p:cNvSpPr txBox="1"/>
          <p:nvPr/>
        </p:nvSpPr>
        <p:spPr>
          <a:xfrm>
            <a:off x="2556379" y="490226"/>
            <a:ext cx="13175242" cy="962647"/>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Canva Sans Bold"/>
                <a:ea typeface="Canva Sans Bold"/>
                <a:cs typeface="Canva Sans Bold"/>
                <a:sym typeface="Canva Sans Bold"/>
              </a:rPr>
              <a:t>Screencast video of the application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14400"/>
            <a:ext cx="4070191" cy="962647"/>
          </a:xfrm>
          <a:prstGeom prst="rect">
            <a:avLst/>
          </a:prstGeom>
        </p:spPr>
        <p:txBody>
          <a:bodyPr lIns="0" tIns="0" rIns="0" bIns="0" rtlCol="0" anchor="t">
            <a:spAutoFit/>
          </a:bodyPr>
          <a:lstStyle/>
          <a:p>
            <a:pPr marL="0" lvl="0" indent="0" algn="ctr">
              <a:lnSpc>
                <a:spcPts val="7840"/>
              </a:lnSpc>
              <a:spcBef>
                <a:spcPct val="0"/>
              </a:spcBef>
            </a:pPr>
            <a:r>
              <a:rPr lang="en-US" sz="5600" b="1" u="none" strike="noStrike">
                <a:solidFill>
                  <a:srgbClr val="000000"/>
                </a:solidFill>
                <a:latin typeface="Canva Sans Bold"/>
                <a:ea typeface="Canva Sans Bold"/>
                <a:cs typeface="Canva Sans Bold"/>
                <a:sym typeface="Canva Sans Bold"/>
              </a:rPr>
              <a:t>Description</a:t>
            </a:r>
          </a:p>
        </p:txBody>
      </p:sp>
      <p:sp>
        <p:nvSpPr>
          <p:cNvPr id="3" name="TextBox 3"/>
          <p:cNvSpPr txBox="1"/>
          <p:nvPr/>
        </p:nvSpPr>
        <p:spPr>
          <a:xfrm>
            <a:off x="1028700" y="2560621"/>
            <a:ext cx="16230600" cy="1661795"/>
          </a:xfrm>
          <a:prstGeom prst="rect">
            <a:avLst/>
          </a:prstGeom>
        </p:spPr>
        <p:txBody>
          <a:bodyPr lIns="0" tIns="0" rIns="0" bIns="0" rtlCol="0" anchor="t">
            <a:spAutoFit/>
          </a:bodyPr>
          <a:lstStyle/>
          <a:p>
            <a:pPr algn="l">
              <a:lnSpc>
                <a:spcPts val="4480"/>
              </a:lnSpc>
            </a:pPr>
            <a:r>
              <a:rPr lang="en-US" sz="3200">
                <a:solidFill>
                  <a:srgbClr val="000000"/>
                </a:solidFill>
                <a:latin typeface="Canva Sans"/>
                <a:ea typeface="Canva Sans"/>
                <a:cs typeface="Canva Sans"/>
                <a:sym typeface="Canva Sans"/>
              </a:rPr>
              <a:t>LifeLogix came to create an intuitive, all-in-one tool for personal growth and productivity. It is designed to move beyond simple to-do lists by integrating the core features necessary for genuine self-improvement:</a:t>
            </a:r>
          </a:p>
        </p:txBody>
      </p:sp>
      <p:sp>
        <p:nvSpPr>
          <p:cNvPr id="4" name="AutoShape 4"/>
          <p:cNvSpPr/>
          <p:nvPr/>
        </p:nvSpPr>
        <p:spPr>
          <a:xfrm>
            <a:off x="5195658" y="5629416"/>
            <a:ext cx="0" cy="2728661"/>
          </a:xfrm>
          <a:prstGeom prst="line">
            <a:avLst/>
          </a:prstGeom>
          <a:ln w="38100" cap="flat">
            <a:solidFill>
              <a:srgbClr val="000000"/>
            </a:solidFill>
            <a:prstDash val="solid"/>
            <a:headEnd type="none" w="sm" len="sm"/>
            <a:tailEnd type="none" w="sm" len="sm"/>
          </a:ln>
        </p:spPr>
        <p:txBody>
          <a:bodyPr/>
          <a:lstStyle/>
          <a:p>
            <a:endParaRPr lang="it-IT"/>
          </a:p>
        </p:txBody>
      </p:sp>
      <p:sp>
        <p:nvSpPr>
          <p:cNvPr id="5" name="TextBox 5"/>
          <p:cNvSpPr txBox="1"/>
          <p:nvPr/>
        </p:nvSpPr>
        <p:spPr>
          <a:xfrm>
            <a:off x="1028700" y="5572266"/>
            <a:ext cx="3219082" cy="2462530"/>
          </a:xfrm>
          <a:prstGeom prst="rect">
            <a:avLst/>
          </a:prstGeom>
        </p:spPr>
        <p:txBody>
          <a:bodyPr lIns="0" tIns="0" rIns="0" bIns="0" rtlCol="0" anchor="t">
            <a:spAutoFit/>
          </a:bodyPr>
          <a:lstStyle/>
          <a:p>
            <a:pPr algn="l">
              <a:lnSpc>
                <a:spcPts val="3920"/>
              </a:lnSpc>
            </a:pPr>
            <a:r>
              <a:rPr lang="en-US" sz="2800" b="1">
                <a:solidFill>
                  <a:srgbClr val="000000"/>
                </a:solidFill>
                <a:latin typeface="Canva Sans Bold"/>
                <a:ea typeface="Canva Sans Bold"/>
                <a:cs typeface="Canva Sans Bold"/>
                <a:sym typeface="Canva Sans Bold"/>
              </a:rPr>
              <a:t>Activities Tracker:</a:t>
            </a:r>
          </a:p>
          <a:p>
            <a:pPr algn="l">
              <a:lnSpc>
                <a:spcPts val="3920"/>
              </a:lnSpc>
            </a:pPr>
            <a:r>
              <a:rPr lang="en-US" sz="2800">
                <a:solidFill>
                  <a:srgbClr val="000000"/>
                </a:solidFill>
                <a:latin typeface="Canva Sans"/>
                <a:ea typeface="Canva Sans"/>
                <a:cs typeface="Canva Sans"/>
                <a:sym typeface="Canva Sans"/>
              </a:rPr>
              <a:t>Log and measure the effort dedicated to various pursuits</a:t>
            </a:r>
          </a:p>
        </p:txBody>
      </p:sp>
      <p:sp>
        <p:nvSpPr>
          <p:cNvPr id="6" name="TextBox 6"/>
          <p:cNvSpPr txBox="1"/>
          <p:nvPr/>
        </p:nvSpPr>
        <p:spPr>
          <a:xfrm>
            <a:off x="11934605" y="5572266"/>
            <a:ext cx="5324695" cy="2957830"/>
          </a:xfrm>
          <a:prstGeom prst="rect">
            <a:avLst/>
          </a:prstGeom>
        </p:spPr>
        <p:txBody>
          <a:bodyPr lIns="0" tIns="0" rIns="0" bIns="0" rtlCol="0" anchor="t">
            <a:spAutoFit/>
          </a:bodyPr>
          <a:lstStyle/>
          <a:p>
            <a:pPr algn="l">
              <a:lnSpc>
                <a:spcPts val="3920"/>
              </a:lnSpc>
              <a:spcBef>
                <a:spcPct val="0"/>
              </a:spcBef>
            </a:pPr>
            <a:r>
              <a:rPr lang="en-US" sz="2800" b="1" u="none" strike="noStrike">
                <a:solidFill>
                  <a:srgbClr val="000000"/>
                </a:solidFill>
                <a:latin typeface="Canva Sans Bold"/>
                <a:ea typeface="Canva Sans Bold"/>
                <a:cs typeface="Canva Sans Bold"/>
                <a:sym typeface="Canva Sans Bold"/>
              </a:rPr>
              <a:t>Goal Decomposition and Progress Visualization: </a:t>
            </a:r>
          </a:p>
          <a:p>
            <a:pPr marL="0" lvl="1" indent="0" algn="l">
              <a:lnSpc>
                <a:spcPts val="3920"/>
              </a:lnSpc>
              <a:spcBef>
                <a:spcPct val="0"/>
              </a:spcBef>
            </a:pPr>
            <a:r>
              <a:rPr lang="en-US" sz="2800" u="none" strike="noStrike">
                <a:solidFill>
                  <a:srgbClr val="000000"/>
                </a:solidFill>
                <a:latin typeface="Canva Sans"/>
                <a:ea typeface="Canva Sans"/>
                <a:cs typeface="Canva Sans"/>
                <a:sym typeface="Canva Sans"/>
              </a:rPr>
              <a:t>The ability to break down high-level, long-term goals into manageable, tracked sub-goals.</a:t>
            </a:r>
          </a:p>
        </p:txBody>
      </p:sp>
      <p:sp>
        <p:nvSpPr>
          <p:cNvPr id="7" name="TextBox 7"/>
          <p:cNvSpPr txBox="1"/>
          <p:nvPr/>
        </p:nvSpPr>
        <p:spPr>
          <a:xfrm>
            <a:off x="6143533" y="5572266"/>
            <a:ext cx="4398361" cy="2462530"/>
          </a:xfrm>
          <a:prstGeom prst="rect">
            <a:avLst/>
          </a:prstGeom>
        </p:spPr>
        <p:txBody>
          <a:bodyPr lIns="0" tIns="0" rIns="0" bIns="0" rtlCol="0" anchor="t">
            <a:spAutoFit/>
          </a:bodyPr>
          <a:lstStyle/>
          <a:p>
            <a:pPr algn="l">
              <a:lnSpc>
                <a:spcPts val="3920"/>
              </a:lnSpc>
            </a:pPr>
            <a:r>
              <a:rPr lang="en-US" sz="2800" b="1">
                <a:solidFill>
                  <a:srgbClr val="000000"/>
                </a:solidFill>
                <a:latin typeface="Canva Sans Bold"/>
                <a:ea typeface="Canva Sans Bold"/>
                <a:cs typeface="Canva Sans Bold"/>
                <a:sym typeface="Canva Sans Bold"/>
              </a:rPr>
              <a:t>Journal Description:</a:t>
            </a:r>
          </a:p>
          <a:p>
            <a:pPr algn="l">
              <a:lnSpc>
                <a:spcPts val="3920"/>
              </a:lnSpc>
            </a:pPr>
            <a:r>
              <a:rPr lang="en-US" sz="2800">
                <a:solidFill>
                  <a:srgbClr val="000000"/>
                </a:solidFill>
                <a:latin typeface="Canva Sans"/>
                <a:ea typeface="Canva Sans"/>
                <a:cs typeface="Canva Sans"/>
                <a:sym typeface="Canva Sans"/>
              </a:rPr>
              <a:t>Capturing and reflecting on thoughts, feelings, and the key memorable moments of the day.</a:t>
            </a:r>
          </a:p>
        </p:txBody>
      </p:sp>
      <p:sp>
        <p:nvSpPr>
          <p:cNvPr id="8" name="AutoShape 8"/>
          <p:cNvSpPr/>
          <p:nvPr/>
        </p:nvSpPr>
        <p:spPr>
          <a:xfrm>
            <a:off x="11238250" y="5629416"/>
            <a:ext cx="0" cy="2728661"/>
          </a:xfrm>
          <a:prstGeom prst="line">
            <a:avLst/>
          </a:prstGeom>
          <a:ln w="38100" cap="flat">
            <a:solidFill>
              <a:srgbClr val="000000"/>
            </a:solidFill>
            <a:prstDash val="solid"/>
            <a:headEnd type="none" w="sm" len="sm"/>
            <a:tailEnd type="none" w="sm" len="sm"/>
          </a:ln>
        </p:spPr>
        <p:txBody>
          <a:bodyPr/>
          <a:lstStyle/>
          <a:p>
            <a:endParaRPr lang="it-I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71550"/>
            <a:ext cx="5619433" cy="962647"/>
          </a:xfrm>
          <a:prstGeom prst="rect">
            <a:avLst/>
          </a:prstGeom>
        </p:spPr>
        <p:txBody>
          <a:bodyPr lIns="0" tIns="0" rIns="0" bIns="0" rtlCol="0" anchor="t">
            <a:spAutoFit/>
          </a:bodyPr>
          <a:lstStyle/>
          <a:p>
            <a:pPr marL="0" lvl="0" indent="0" algn="ctr">
              <a:lnSpc>
                <a:spcPts val="7840"/>
              </a:lnSpc>
              <a:spcBef>
                <a:spcPct val="0"/>
              </a:spcBef>
            </a:pPr>
            <a:r>
              <a:rPr lang="en-US" sz="5600" b="1" dirty="0">
                <a:solidFill>
                  <a:srgbClr val="000000"/>
                </a:solidFill>
                <a:latin typeface="Canva Sans Bold"/>
                <a:ea typeface="Canva Sans Bold"/>
                <a:cs typeface="Canva Sans Bold"/>
                <a:sym typeface="Canva Sans Bold"/>
              </a:rPr>
              <a:t>Target Audience</a:t>
            </a:r>
          </a:p>
        </p:txBody>
      </p:sp>
      <p:sp>
        <p:nvSpPr>
          <p:cNvPr id="3" name="TextBox 3"/>
          <p:cNvSpPr txBox="1"/>
          <p:nvPr/>
        </p:nvSpPr>
        <p:spPr>
          <a:xfrm>
            <a:off x="1028700" y="3162300"/>
            <a:ext cx="7132651" cy="5981065"/>
          </a:xfrm>
          <a:prstGeom prst="rect">
            <a:avLst/>
          </a:prstGeom>
        </p:spPr>
        <p:txBody>
          <a:bodyPr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The primary target users are students, young professionals, and anyone managing busy schedule who needs to align their daily efforts with long term objectives.</a:t>
            </a:r>
          </a:p>
          <a:p>
            <a:pPr algn="l">
              <a:lnSpc>
                <a:spcPts val="4759"/>
              </a:lnSpc>
            </a:pPr>
            <a:r>
              <a:rPr lang="en-US" sz="3399" dirty="0">
                <a:solidFill>
                  <a:srgbClr val="000000"/>
                </a:solidFill>
                <a:latin typeface="Canva Sans"/>
                <a:ea typeface="Canva Sans"/>
                <a:cs typeface="Canva Sans"/>
                <a:sym typeface="Canva Sans"/>
              </a:rPr>
              <a:t>The core audience is driven individuals who are motivated to track progress but lack a simple, unified digital tool</a:t>
            </a:r>
          </a:p>
        </p:txBody>
      </p:sp>
      <p:sp>
        <p:nvSpPr>
          <p:cNvPr id="4" name="AutoShape 4"/>
          <p:cNvSpPr/>
          <p:nvPr/>
        </p:nvSpPr>
        <p:spPr>
          <a:xfrm>
            <a:off x="8839200" y="2412171"/>
            <a:ext cx="9525" cy="6881247"/>
          </a:xfrm>
          <a:prstGeom prst="line">
            <a:avLst/>
          </a:prstGeom>
          <a:ln w="38100" cap="flat">
            <a:solidFill>
              <a:srgbClr val="000000"/>
            </a:solidFill>
            <a:prstDash val="solid"/>
            <a:headEnd type="none" w="sm" len="sm"/>
            <a:tailEnd type="none" w="sm" len="sm"/>
          </a:ln>
        </p:spPr>
        <p:txBody>
          <a:bodyPr/>
          <a:lstStyle/>
          <a:p>
            <a:endParaRPr lang="it-IT"/>
          </a:p>
        </p:txBody>
      </p:sp>
      <p:sp>
        <p:nvSpPr>
          <p:cNvPr id="5" name="TextBox 5"/>
          <p:cNvSpPr txBox="1"/>
          <p:nvPr/>
        </p:nvSpPr>
        <p:spPr>
          <a:xfrm>
            <a:off x="9906000" y="971550"/>
            <a:ext cx="6924040" cy="962647"/>
          </a:xfrm>
          <a:prstGeom prst="rect">
            <a:avLst/>
          </a:prstGeom>
        </p:spPr>
        <p:txBody>
          <a:bodyPr lIns="0" tIns="0" rIns="0" bIns="0" rtlCol="0" anchor="t">
            <a:spAutoFit/>
          </a:bodyPr>
          <a:lstStyle/>
          <a:p>
            <a:pPr marL="0" lvl="0" indent="0" algn="ctr">
              <a:lnSpc>
                <a:spcPts val="7840"/>
              </a:lnSpc>
              <a:spcBef>
                <a:spcPct val="0"/>
              </a:spcBef>
            </a:pPr>
            <a:r>
              <a:rPr lang="en-US" sz="5600" b="1" dirty="0">
                <a:solidFill>
                  <a:srgbClr val="000000"/>
                </a:solidFill>
                <a:latin typeface="Canva Sans Bold"/>
                <a:ea typeface="Canva Sans Bold"/>
                <a:cs typeface="Canva Sans Bold"/>
                <a:sym typeface="Canva Sans Bold"/>
              </a:rPr>
              <a:t>Benefits to the User</a:t>
            </a:r>
          </a:p>
        </p:txBody>
      </p:sp>
      <p:sp>
        <p:nvSpPr>
          <p:cNvPr id="6" name="TextBox 6"/>
          <p:cNvSpPr txBox="1"/>
          <p:nvPr/>
        </p:nvSpPr>
        <p:spPr>
          <a:xfrm>
            <a:off x="10034270" y="3162300"/>
            <a:ext cx="7124700" cy="5380990"/>
          </a:xfrm>
          <a:prstGeom prst="rect">
            <a:avLst/>
          </a:prstGeom>
        </p:spPr>
        <p:txBody>
          <a:bodyPr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Users gain clarity on their long-term path, accountability through active tracking, and the motivation that comes from visualizing their incremental progress toward major goals. The application empowers users to manage their life actively rather than reactively.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82308" y="1028700"/>
            <a:ext cx="7643241" cy="8229600"/>
          </a:xfrm>
          <a:custGeom>
            <a:avLst/>
            <a:gdLst/>
            <a:ahLst/>
            <a:cxnLst/>
            <a:rect l="l" t="t" r="r" b="b"/>
            <a:pathLst>
              <a:path w="7643241" h="8229600">
                <a:moveTo>
                  <a:pt x="0" y="0"/>
                </a:moveTo>
                <a:lnTo>
                  <a:pt x="7643241" y="0"/>
                </a:lnTo>
                <a:lnTo>
                  <a:pt x="7643241" y="8229600"/>
                </a:lnTo>
                <a:lnTo>
                  <a:pt x="0" y="8229600"/>
                </a:lnTo>
                <a:lnTo>
                  <a:pt x="0" y="0"/>
                </a:lnTo>
                <a:close/>
              </a:path>
            </a:pathLst>
          </a:custGeom>
          <a:blipFill>
            <a:blip r:embed="rId2"/>
            <a:stretch>
              <a:fillRect/>
            </a:stretch>
          </a:blipFill>
        </p:spPr>
        <p:txBody>
          <a:bodyPr/>
          <a:lstStyle/>
          <a:p>
            <a:endParaRPr lang="it-IT"/>
          </a:p>
        </p:txBody>
      </p:sp>
      <p:sp>
        <p:nvSpPr>
          <p:cNvPr id="3" name="TextBox 3"/>
          <p:cNvSpPr txBox="1"/>
          <p:nvPr/>
        </p:nvSpPr>
        <p:spPr>
          <a:xfrm>
            <a:off x="1028700" y="914400"/>
            <a:ext cx="7753608" cy="962647"/>
          </a:xfrm>
          <a:prstGeom prst="rect">
            <a:avLst/>
          </a:prstGeom>
        </p:spPr>
        <p:txBody>
          <a:bodyPr lIns="0" tIns="0" rIns="0" bIns="0" rtlCol="0" anchor="t">
            <a:spAutoFit/>
          </a:bodyPr>
          <a:lstStyle/>
          <a:p>
            <a:pPr marL="0" lvl="0" indent="0" algn="ctr">
              <a:lnSpc>
                <a:spcPts val="7840"/>
              </a:lnSpc>
              <a:spcBef>
                <a:spcPct val="0"/>
              </a:spcBef>
            </a:pPr>
            <a:r>
              <a:rPr lang="en-US" sz="5600" b="1" u="none" strike="noStrike">
                <a:solidFill>
                  <a:srgbClr val="000000"/>
                </a:solidFill>
                <a:latin typeface="Canva Sans Bold"/>
                <a:ea typeface="Canva Sans Bold"/>
                <a:cs typeface="Canva Sans Bold"/>
                <a:sym typeface="Canva Sans Bold"/>
              </a:rPr>
              <a:t>Components Diagram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58905"/>
            <a:ext cx="7741444" cy="962647"/>
          </a:xfrm>
          <a:prstGeom prst="rect">
            <a:avLst/>
          </a:prstGeom>
        </p:spPr>
        <p:txBody>
          <a:bodyPr lIns="0" tIns="0" rIns="0" bIns="0" rtlCol="0" anchor="t">
            <a:spAutoFit/>
          </a:bodyPr>
          <a:lstStyle/>
          <a:p>
            <a:pPr marL="0" lvl="0" indent="0" algn="ctr">
              <a:lnSpc>
                <a:spcPts val="7840"/>
              </a:lnSpc>
              <a:spcBef>
                <a:spcPct val="0"/>
              </a:spcBef>
            </a:pPr>
            <a:r>
              <a:rPr lang="en-US" sz="5600" b="1" u="none" strike="noStrike" dirty="0">
                <a:solidFill>
                  <a:srgbClr val="000000"/>
                </a:solidFill>
                <a:latin typeface="Canva Sans Bold"/>
                <a:ea typeface="Canva Sans Bold"/>
                <a:cs typeface="Canva Sans Bold"/>
                <a:sym typeface="Canva Sans Bold"/>
              </a:rPr>
              <a:t>Technological Choices</a:t>
            </a:r>
          </a:p>
        </p:txBody>
      </p:sp>
      <p:sp>
        <p:nvSpPr>
          <p:cNvPr id="3" name="TextBox 3"/>
          <p:cNvSpPr txBox="1"/>
          <p:nvPr/>
        </p:nvSpPr>
        <p:spPr>
          <a:xfrm>
            <a:off x="1028700" y="2221865"/>
            <a:ext cx="7741444" cy="7036435"/>
          </a:xfrm>
          <a:prstGeom prst="rect">
            <a:avLst/>
          </a:prstGeom>
        </p:spPr>
        <p:txBody>
          <a:bodyPr lIns="0" tIns="0" rIns="0" bIns="0" rtlCol="0" anchor="t">
            <a:spAutoFit/>
          </a:bodyPr>
          <a:lstStyle/>
          <a:p>
            <a:pPr marL="0" lvl="0" indent="0" algn="l">
              <a:lnSpc>
                <a:spcPts val="4340"/>
              </a:lnSpc>
              <a:spcBef>
                <a:spcPct val="0"/>
              </a:spcBef>
            </a:pPr>
            <a:r>
              <a:rPr lang="en-US" sz="3100" b="1" u="none" strike="noStrike">
                <a:solidFill>
                  <a:srgbClr val="000000"/>
                </a:solidFill>
                <a:latin typeface="Canva Sans Bold"/>
                <a:ea typeface="Canva Sans Bold"/>
                <a:cs typeface="Canva Sans Bold"/>
                <a:sym typeface="Canva Sans Bold"/>
              </a:rPr>
              <a:t>Frontend:</a:t>
            </a:r>
            <a:r>
              <a:rPr lang="en-US" sz="3100" u="none" strike="noStrike">
                <a:solidFill>
                  <a:srgbClr val="000000"/>
                </a:solidFill>
                <a:latin typeface="Canva Sans"/>
                <a:ea typeface="Canva Sans"/>
                <a:cs typeface="Canva Sans"/>
                <a:sym typeface="Canva Sans"/>
              </a:rPr>
              <a:t> Next.js (React) for a fast, component-based user interface, and Tailwind CSS for responsive, utility-first styling.</a:t>
            </a:r>
          </a:p>
          <a:p>
            <a:pPr marL="0" lvl="0" indent="0" algn="l">
              <a:lnSpc>
                <a:spcPts val="4340"/>
              </a:lnSpc>
              <a:spcBef>
                <a:spcPct val="0"/>
              </a:spcBef>
            </a:pPr>
            <a:endParaRPr lang="en-US" sz="3100" u="none" strike="noStrike">
              <a:solidFill>
                <a:srgbClr val="000000"/>
              </a:solidFill>
              <a:latin typeface="Canva Sans"/>
              <a:ea typeface="Canva Sans"/>
              <a:cs typeface="Canva Sans"/>
              <a:sym typeface="Canva Sans"/>
            </a:endParaRPr>
          </a:p>
          <a:p>
            <a:pPr marL="0" lvl="0" indent="0" algn="l">
              <a:lnSpc>
                <a:spcPts val="4340"/>
              </a:lnSpc>
              <a:spcBef>
                <a:spcPct val="0"/>
              </a:spcBef>
            </a:pPr>
            <a:r>
              <a:rPr lang="en-US" sz="3100" b="1" u="none" strike="noStrike">
                <a:solidFill>
                  <a:srgbClr val="000000"/>
                </a:solidFill>
                <a:latin typeface="Canva Sans Bold"/>
                <a:ea typeface="Canva Sans Bold"/>
                <a:cs typeface="Canva Sans Bold"/>
                <a:sym typeface="Canva Sans Bold"/>
              </a:rPr>
              <a:t>Backend:</a:t>
            </a:r>
            <a:r>
              <a:rPr lang="en-US" sz="3100" u="none" strike="noStrike">
                <a:solidFill>
                  <a:srgbClr val="000000"/>
                </a:solidFill>
                <a:latin typeface="Canva Sans"/>
                <a:ea typeface="Canva Sans"/>
                <a:cs typeface="Canva Sans"/>
                <a:sym typeface="Canva Sans"/>
              </a:rPr>
              <a:t> Node.js with Express.js for the API server.</a:t>
            </a:r>
          </a:p>
          <a:p>
            <a:pPr marL="0" lvl="0" indent="0" algn="l">
              <a:lnSpc>
                <a:spcPts val="4340"/>
              </a:lnSpc>
              <a:spcBef>
                <a:spcPct val="0"/>
              </a:spcBef>
            </a:pPr>
            <a:endParaRPr lang="en-US" sz="3100" u="none" strike="noStrike">
              <a:solidFill>
                <a:srgbClr val="000000"/>
              </a:solidFill>
              <a:latin typeface="Canva Sans"/>
              <a:ea typeface="Canva Sans"/>
              <a:cs typeface="Canva Sans"/>
              <a:sym typeface="Canva Sans"/>
            </a:endParaRPr>
          </a:p>
          <a:p>
            <a:pPr marL="0" lvl="0" indent="0" algn="l">
              <a:lnSpc>
                <a:spcPts val="4340"/>
              </a:lnSpc>
              <a:spcBef>
                <a:spcPct val="0"/>
              </a:spcBef>
            </a:pPr>
            <a:r>
              <a:rPr lang="en-US" sz="3100" b="1" u="none" strike="noStrike">
                <a:solidFill>
                  <a:srgbClr val="000000"/>
                </a:solidFill>
                <a:latin typeface="Canva Sans Bold"/>
                <a:ea typeface="Canva Sans Bold"/>
                <a:cs typeface="Canva Sans Bold"/>
                <a:sym typeface="Canva Sans Bold"/>
              </a:rPr>
              <a:t>Database:</a:t>
            </a:r>
            <a:r>
              <a:rPr lang="en-US" sz="3100" u="none" strike="noStrike">
                <a:solidFill>
                  <a:srgbClr val="000000"/>
                </a:solidFill>
                <a:latin typeface="Canva Sans"/>
                <a:ea typeface="Canva Sans"/>
                <a:cs typeface="Canva Sans"/>
                <a:sym typeface="Canva Sans"/>
              </a:rPr>
              <a:t> MongoDB (NoSQL) for flexible, scalable data storage of journals, activities, and complex goal structures.</a:t>
            </a:r>
          </a:p>
          <a:p>
            <a:pPr marL="0" lvl="0" indent="0" algn="l">
              <a:lnSpc>
                <a:spcPts val="4340"/>
              </a:lnSpc>
              <a:spcBef>
                <a:spcPct val="0"/>
              </a:spcBef>
            </a:pPr>
            <a:endParaRPr lang="en-US" sz="3100" u="none" strike="noStrike">
              <a:solidFill>
                <a:srgbClr val="000000"/>
              </a:solidFill>
              <a:latin typeface="Canva Sans"/>
              <a:ea typeface="Canva Sans"/>
              <a:cs typeface="Canva Sans"/>
              <a:sym typeface="Canva Sans"/>
            </a:endParaRPr>
          </a:p>
        </p:txBody>
      </p:sp>
      <p:sp>
        <p:nvSpPr>
          <p:cNvPr id="4" name="TextBox 4"/>
          <p:cNvSpPr txBox="1"/>
          <p:nvPr/>
        </p:nvSpPr>
        <p:spPr>
          <a:xfrm>
            <a:off x="11353800" y="258904"/>
            <a:ext cx="4470718" cy="962647"/>
          </a:xfrm>
          <a:prstGeom prst="rect">
            <a:avLst/>
          </a:prstGeom>
        </p:spPr>
        <p:txBody>
          <a:bodyPr lIns="0" tIns="0" rIns="0" bIns="0" rtlCol="0" anchor="t">
            <a:spAutoFit/>
          </a:bodyPr>
          <a:lstStyle/>
          <a:p>
            <a:pPr marL="0" lvl="0" indent="0" algn="ctr">
              <a:lnSpc>
                <a:spcPts val="7840"/>
              </a:lnSpc>
              <a:spcBef>
                <a:spcPct val="0"/>
              </a:spcBef>
            </a:pPr>
            <a:r>
              <a:rPr lang="en-US" sz="5600" b="1" dirty="0">
                <a:solidFill>
                  <a:srgbClr val="000000"/>
                </a:solidFill>
                <a:latin typeface="Canva Sans Bold"/>
                <a:ea typeface="Canva Sans Bold"/>
                <a:cs typeface="Canva Sans Bold"/>
                <a:sym typeface="Canva Sans Bold"/>
              </a:rPr>
              <a:t>Key Features</a:t>
            </a:r>
          </a:p>
        </p:txBody>
      </p:sp>
      <p:sp>
        <p:nvSpPr>
          <p:cNvPr id="5" name="TextBox 5"/>
          <p:cNvSpPr txBox="1"/>
          <p:nvPr/>
        </p:nvSpPr>
        <p:spPr>
          <a:xfrm>
            <a:off x="10885170" y="2429768"/>
            <a:ext cx="6374130" cy="4015359"/>
          </a:xfrm>
          <a:prstGeom prst="rect">
            <a:avLst/>
          </a:prstGeom>
        </p:spPr>
        <p:txBody>
          <a:bodyPr lIns="0" tIns="0" rIns="0" bIns="0" rtlCol="0" anchor="t">
            <a:spAutoFit/>
          </a:bodyPr>
          <a:lstStyle/>
          <a:p>
            <a:pPr marL="712470" lvl="1" indent="-356235" algn="l">
              <a:lnSpc>
                <a:spcPts val="6467"/>
              </a:lnSpc>
              <a:buFont typeface="Arial"/>
              <a:buChar char="•"/>
            </a:pPr>
            <a:r>
              <a:rPr lang="en-US" sz="3300">
                <a:solidFill>
                  <a:srgbClr val="000000"/>
                </a:solidFill>
                <a:latin typeface="Canva Sans"/>
                <a:ea typeface="Canva Sans"/>
                <a:cs typeface="Canva Sans"/>
                <a:sym typeface="Canva Sans"/>
              </a:rPr>
              <a:t>Secure User Authentication.</a:t>
            </a:r>
          </a:p>
          <a:p>
            <a:pPr marL="712470" lvl="1" indent="-356235" algn="l">
              <a:lnSpc>
                <a:spcPts val="6467"/>
              </a:lnSpc>
              <a:buFont typeface="Arial"/>
              <a:buChar char="•"/>
            </a:pPr>
            <a:r>
              <a:rPr lang="en-US" sz="3300">
                <a:solidFill>
                  <a:srgbClr val="000000"/>
                </a:solidFill>
                <a:latin typeface="Canva Sans"/>
                <a:ea typeface="Canva Sans"/>
                <a:cs typeface="Canva Sans"/>
                <a:sym typeface="Canva Sans"/>
              </a:rPr>
              <a:t>Goal Management System.</a:t>
            </a:r>
          </a:p>
          <a:p>
            <a:pPr marL="712470" lvl="1" indent="-356235" algn="l">
              <a:lnSpc>
                <a:spcPts val="6467"/>
              </a:lnSpc>
              <a:buFont typeface="Arial"/>
              <a:buChar char="•"/>
            </a:pPr>
            <a:r>
              <a:rPr lang="en-US" sz="3300">
                <a:solidFill>
                  <a:srgbClr val="000000"/>
                </a:solidFill>
                <a:latin typeface="Canva Sans"/>
                <a:ea typeface="Canva Sans"/>
                <a:cs typeface="Canva Sans"/>
                <a:sym typeface="Canva Sans"/>
              </a:rPr>
              <a:t>Personal Journaling.</a:t>
            </a:r>
          </a:p>
          <a:p>
            <a:pPr marL="712470" lvl="1" indent="-356235" algn="l">
              <a:lnSpc>
                <a:spcPts val="6467"/>
              </a:lnSpc>
              <a:buFont typeface="Arial"/>
              <a:buChar char="•"/>
            </a:pPr>
            <a:r>
              <a:rPr lang="en-US" sz="3300">
                <a:solidFill>
                  <a:srgbClr val="000000"/>
                </a:solidFill>
                <a:latin typeface="Canva Sans"/>
                <a:ea typeface="Canva Sans"/>
                <a:cs typeface="Canva Sans"/>
                <a:sym typeface="Canva Sans"/>
              </a:rPr>
              <a:t>Live Activities Tracking.</a:t>
            </a:r>
          </a:p>
          <a:p>
            <a:pPr marL="712470" lvl="1" indent="-356235" algn="l">
              <a:lnSpc>
                <a:spcPts val="6467"/>
              </a:lnSpc>
              <a:buFont typeface="Arial"/>
              <a:buChar char="•"/>
            </a:pPr>
            <a:r>
              <a:rPr lang="en-US" sz="3300">
                <a:solidFill>
                  <a:srgbClr val="000000"/>
                </a:solidFill>
                <a:latin typeface="Canva Sans"/>
                <a:ea typeface="Canva Sans"/>
                <a:cs typeface="Canva Sans"/>
                <a:sym typeface="Canva Sans"/>
              </a:rPr>
              <a:t>Responsive UI</a:t>
            </a:r>
          </a:p>
        </p:txBody>
      </p:sp>
      <p:sp>
        <p:nvSpPr>
          <p:cNvPr id="6" name="AutoShape 6"/>
          <p:cNvSpPr/>
          <p:nvPr/>
        </p:nvSpPr>
        <p:spPr>
          <a:xfrm>
            <a:off x="9822894" y="1702876"/>
            <a:ext cx="9525" cy="6881247"/>
          </a:xfrm>
          <a:prstGeom prst="line">
            <a:avLst/>
          </a:prstGeom>
          <a:ln w="38100" cap="flat">
            <a:solidFill>
              <a:srgbClr val="000000"/>
            </a:solidFill>
            <a:prstDash val="solid"/>
            <a:headEnd type="none" w="sm" len="sm"/>
            <a:tailEnd type="none" w="sm" len="sm"/>
          </a:ln>
        </p:spPr>
        <p:txBody>
          <a:bodyPr/>
          <a:lstStyle/>
          <a:p>
            <a:endParaRPr lang="it-IT"/>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480833" y="1943364"/>
            <a:ext cx="4694642" cy="5838297"/>
          </a:xfrm>
          <a:custGeom>
            <a:avLst/>
            <a:gdLst/>
            <a:ahLst/>
            <a:cxnLst/>
            <a:rect l="l" t="t" r="r" b="b"/>
            <a:pathLst>
              <a:path w="4694642" h="5838297">
                <a:moveTo>
                  <a:pt x="0" y="0"/>
                </a:moveTo>
                <a:lnTo>
                  <a:pt x="4694643" y="0"/>
                </a:lnTo>
                <a:lnTo>
                  <a:pt x="4694643" y="5838297"/>
                </a:lnTo>
                <a:lnTo>
                  <a:pt x="0" y="5838297"/>
                </a:lnTo>
                <a:lnTo>
                  <a:pt x="0" y="0"/>
                </a:lnTo>
                <a:close/>
              </a:path>
            </a:pathLst>
          </a:custGeom>
          <a:blipFill>
            <a:blip r:embed="rId2"/>
            <a:stretch>
              <a:fillRect l="-36537" r="-51888"/>
            </a:stretch>
          </a:blipFill>
        </p:spPr>
        <p:txBody>
          <a:bodyPr/>
          <a:lstStyle/>
          <a:p>
            <a:endParaRPr lang="it-IT"/>
          </a:p>
        </p:txBody>
      </p:sp>
      <p:sp>
        <p:nvSpPr>
          <p:cNvPr id="3" name="Freeform 3"/>
          <p:cNvSpPr/>
          <p:nvPr/>
        </p:nvSpPr>
        <p:spPr>
          <a:xfrm>
            <a:off x="2296623" y="1955007"/>
            <a:ext cx="4784966" cy="5838297"/>
          </a:xfrm>
          <a:custGeom>
            <a:avLst/>
            <a:gdLst/>
            <a:ahLst/>
            <a:cxnLst/>
            <a:rect l="l" t="t" r="r" b="b"/>
            <a:pathLst>
              <a:path w="4784966" h="5838297">
                <a:moveTo>
                  <a:pt x="0" y="0"/>
                </a:moveTo>
                <a:lnTo>
                  <a:pt x="4784966" y="0"/>
                </a:lnTo>
                <a:lnTo>
                  <a:pt x="4784966" y="5838297"/>
                </a:lnTo>
                <a:lnTo>
                  <a:pt x="0" y="5838297"/>
                </a:lnTo>
                <a:lnTo>
                  <a:pt x="0" y="0"/>
                </a:lnTo>
                <a:close/>
              </a:path>
            </a:pathLst>
          </a:custGeom>
          <a:blipFill>
            <a:blip r:embed="rId3"/>
            <a:stretch>
              <a:fillRect l="-43496" r="-43496"/>
            </a:stretch>
          </a:blipFill>
        </p:spPr>
        <p:txBody>
          <a:bodyPr/>
          <a:lstStyle/>
          <a:p>
            <a:endParaRPr lang="it-IT"/>
          </a:p>
        </p:txBody>
      </p:sp>
      <p:sp>
        <p:nvSpPr>
          <p:cNvPr id="4" name="TextBox 4"/>
          <p:cNvSpPr txBox="1"/>
          <p:nvPr/>
        </p:nvSpPr>
        <p:spPr>
          <a:xfrm>
            <a:off x="1028700" y="723015"/>
            <a:ext cx="16070709" cy="962647"/>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Canva Sans Bold"/>
                <a:ea typeface="Canva Sans Bold"/>
                <a:cs typeface="Canva Sans Bold"/>
                <a:sym typeface="Canva Sans Bold"/>
              </a:rPr>
              <a:t>Screenshots: Login and Registration Page</a:t>
            </a:r>
          </a:p>
        </p:txBody>
      </p:sp>
      <p:sp>
        <p:nvSpPr>
          <p:cNvPr id="5" name="TextBox 5"/>
          <p:cNvSpPr txBox="1"/>
          <p:nvPr/>
        </p:nvSpPr>
        <p:spPr>
          <a:xfrm>
            <a:off x="1990493" y="8005499"/>
            <a:ext cx="5397227" cy="1099806"/>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Canva Sans Bold"/>
                <a:ea typeface="Canva Sans Bold"/>
                <a:cs typeface="Canva Sans Bold"/>
                <a:sym typeface="Canva Sans Bold"/>
              </a:rPr>
              <a:t>User can create an account to access his own  profile</a:t>
            </a:r>
          </a:p>
        </p:txBody>
      </p:sp>
      <p:sp>
        <p:nvSpPr>
          <p:cNvPr id="6" name="TextBox 6"/>
          <p:cNvSpPr txBox="1"/>
          <p:nvPr/>
        </p:nvSpPr>
        <p:spPr>
          <a:xfrm>
            <a:off x="9526823" y="8039363"/>
            <a:ext cx="6602661" cy="1099806"/>
          </a:xfrm>
          <a:prstGeom prst="rect">
            <a:avLst/>
          </a:prstGeom>
        </p:spPr>
        <p:txBody>
          <a:bodyPr lIns="0" tIns="0" rIns="0" bIns="0" rtlCol="0" anchor="t">
            <a:spAutoFit/>
          </a:bodyPr>
          <a:lstStyle/>
          <a:p>
            <a:pPr marL="0" lvl="0" indent="0" algn="l">
              <a:lnSpc>
                <a:spcPts val="4480"/>
              </a:lnSpc>
              <a:spcBef>
                <a:spcPct val="0"/>
              </a:spcBef>
            </a:pPr>
            <a:r>
              <a:rPr lang="en-US" sz="3200" b="1" u="none" strike="noStrike" dirty="0">
                <a:solidFill>
                  <a:srgbClr val="000000"/>
                </a:solidFill>
                <a:latin typeface="Canva Sans Bold"/>
                <a:ea typeface="Canva Sans Bold"/>
                <a:cs typeface="Canva Sans Bold"/>
                <a:sym typeface="Canva Sans Bold"/>
              </a:rPr>
              <a:t>Once created, username and password are used for log 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49760"/>
            <a:ext cx="6225770" cy="5719927"/>
          </a:xfrm>
          <a:custGeom>
            <a:avLst/>
            <a:gdLst/>
            <a:ahLst/>
            <a:cxnLst/>
            <a:rect l="l" t="t" r="r" b="b"/>
            <a:pathLst>
              <a:path w="6225770" h="5719927">
                <a:moveTo>
                  <a:pt x="0" y="0"/>
                </a:moveTo>
                <a:lnTo>
                  <a:pt x="6225770" y="0"/>
                </a:lnTo>
                <a:lnTo>
                  <a:pt x="6225770" y="5719926"/>
                </a:lnTo>
                <a:lnTo>
                  <a:pt x="0" y="5719926"/>
                </a:lnTo>
                <a:lnTo>
                  <a:pt x="0" y="0"/>
                </a:lnTo>
                <a:close/>
              </a:path>
            </a:pathLst>
          </a:custGeom>
          <a:blipFill>
            <a:blip r:embed="rId2"/>
            <a:stretch>
              <a:fillRect/>
            </a:stretch>
          </a:blipFill>
        </p:spPr>
        <p:txBody>
          <a:bodyPr/>
          <a:lstStyle/>
          <a:p>
            <a:endParaRPr lang="it-IT"/>
          </a:p>
        </p:txBody>
      </p:sp>
      <p:sp>
        <p:nvSpPr>
          <p:cNvPr id="3" name="Freeform 3"/>
          <p:cNvSpPr/>
          <p:nvPr/>
        </p:nvSpPr>
        <p:spPr>
          <a:xfrm>
            <a:off x="10191455" y="2349760"/>
            <a:ext cx="5799685" cy="5068346"/>
          </a:xfrm>
          <a:custGeom>
            <a:avLst/>
            <a:gdLst/>
            <a:ahLst/>
            <a:cxnLst/>
            <a:rect l="l" t="t" r="r" b="b"/>
            <a:pathLst>
              <a:path w="5799685" h="5068346">
                <a:moveTo>
                  <a:pt x="0" y="0"/>
                </a:moveTo>
                <a:lnTo>
                  <a:pt x="5799685" y="0"/>
                </a:lnTo>
                <a:lnTo>
                  <a:pt x="5799685" y="5068346"/>
                </a:lnTo>
                <a:lnTo>
                  <a:pt x="0" y="5068346"/>
                </a:lnTo>
                <a:lnTo>
                  <a:pt x="0" y="0"/>
                </a:lnTo>
                <a:close/>
              </a:path>
            </a:pathLst>
          </a:custGeom>
          <a:blipFill>
            <a:blip r:embed="rId3"/>
            <a:stretch>
              <a:fillRect/>
            </a:stretch>
          </a:blipFill>
        </p:spPr>
        <p:txBody>
          <a:bodyPr/>
          <a:lstStyle/>
          <a:p>
            <a:endParaRPr lang="it-IT"/>
          </a:p>
        </p:txBody>
      </p:sp>
      <p:sp>
        <p:nvSpPr>
          <p:cNvPr id="4" name="TextBox 4"/>
          <p:cNvSpPr txBox="1"/>
          <p:nvPr/>
        </p:nvSpPr>
        <p:spPr>
          <a:xfrm>
            <a:off x="1028700" y="914400"/>
            <a:ext cx="10185631" cy="962647"/>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Canva Sans Bold"/>
                <a:ea typeface="Canva Sans Bold"/>
                <a:cs typeface="Canva Sans Bold"/>
                <a:sym typeface="Canva Sans Bold"/>
              </a:rPr>
              <a:t>Screenshots: Activities Page</a:t>
            </a:r>
          </a:p>
        </p:txBody>
      </p:sp>
      <p:sp>
        <p:nvSpPr>
          <p:cNvPr id="5" name="TextBox 5"/>
          <p:cNvSpPr txBox="1"/>
          <p:nvPr/>
        </p:nvSpPr>
        <p:spPr>
          <a:xfrm>
            <a:off x="714805" y="8362950"/>
            <a:ext cx="7546023" cy="789305"/>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User can choose to start the timer of either a defined</a:t>
            </a:r>
          </a:p>
          <a:p>
            <a:pPr algn="ctr">
              <a:lnSpc>
                <a:spcPts val="3220"/>
              </a:lnSpc>
              <a:spcBef>
                <a:spcPct val="0"/>
              </a:spcBef>
            </a:pPr>
            <a:r>
              <a:rPr lang="en-US" sz="2300" b="1">
                <a:solidFill>
                  <a:srgbClr val="000000"/>
                </a:solidFill>
                <a:latin typeface="Canva Sans Bold"/>
                <a:ea typeface="Canva Sans Bold"/>
                <a:cs typeface="Canva Sans Bold"/>
                <a:sym typeface="Canva Sans Bold"/>
              </a:rPr>
              <a:t> activity, or add a new one</a:t>
            </a:r>
          </a:p>
        </p:txBody>
      </p:sp>
      <p:sp>
        <p:nvSpPr>
          <p:cNvPr id="6" name="TextBox 6"/>
          <p:cNvSpPr txBox="1"/>
          <p:nvPr/>
        </p:nvSpPr>
        <p:spPr>
          <a:xfrm>
            <a:off x="9680017" y="7668895"/>
            <a:ext cx="7579283" cy="1589405"/>
          </a:xfrm>
          <a:prstGeom prst="rect">
            <a:avLst/>
          </a:prstGeom>
        </p:spPr>
        <p:txBody>
          <a:bodyPr lIns="0" tIns="0" rIns="0" bIns="0" rtlCol="0" anchor="t">
            <a:spAutoFit/>
          </a:bodyPr>
          <a:lstStyle/>
          <a:p>
            <a:pPr marL="0" lvl="0" indent="0" algn="ctr">
              <a:lnSpc>
                <a:spcPts val="3220"/>
              </a:lnSpc>
              <a:spcBef>
                <a:spcPct val="0"/>
              </a:spcBef>
            </a:pPr>
            <a:r>
              <a:rPr lang="en-US" sz="2300" b="1" u="none" strike="noStrike">
                <a:solidFill>
                  <a:srgbClr val="000000"/>
                </a:solidFill>
                <a:latin typeface="Canva Sans Bold"/>
                <a:ea typeface="Canva Sans Bold"/>
                <a:cs typeface="Canva Sans Bold"/>
                <a:sym typeface="Canva Sans Bold"/>
              </a:rPr>
              <a:t>input elements are the name of the activity, a detail description, quality measure.</a:t>
            </a:r>
          </a:p>
          <a:p>
            <a:pPr marL="0" lvl="0" indent="0" algn="ctr">
              <a:lnSpc>
                <a:spcPts val="3220"/>
              </a:lnSpc>
              <a:spcBef>
                <a:spcPct val="0"/>
              </a:spcBef>
            </a:pPr>
            <a:r>
              <a:rPr lang="en-US" sz="2300" b="1" u="none" strike="noStrike">
                <a:solidFill>
                  <a:srgbClr val="000000"/>
                </a:solidFill>
                <a:latin typeface="Canva Sans Bold"/>
                <a:ea typeface="Canva Sans Bold"/>
                <a:cs typeface="Canva Sans Bold"/>
                <a:sym typeface="Canva Sans Bold"/>
              </a:rPr>
              <a:t>All logged activities can be showed below the manual entry section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75286"/>
            <a:ext cx="6711176" cy="6182671"/>
          </a:xfrm>
          <a:custGeom>
            <a:avLst/>
            <a:gdLst/>
            <a:ahLst/>
            <a:cxnLst/>
            <a:rect l="l" t="t" r="r" b="b"/>
            <a:pathLst>
              <a:path w="6711176" h="6182671">
                <a:moveTo>
                  <a:pt x="0" y="0"/>
                </a:moveTo>
                <a:lnTo>
                  <a:pt x="6711176" y="0"/>
                </a:lnTo>
                <a:lnTo>
                  <a:pt x="6711176" y="6182671"/>
                </a:lnTo>
                <a:lnTo>
                  <a:pt x="0" y="6182671"/>
                </a:lnTo>
                <a:lnTo>
                  <a:pt x="0" y="0"/>
                </a:lnTo>
                <a:close/>
              </a:path>
            </a:pathLst>
          </a:custGeom>
          <a:blipFill>
            <a:blip r:embed="rId2"/>
            <a:stretch>
              <a:fillRect/>
            </a:stretch>
          </a:blipFill>
        </p:spPr>
        <p:txBody>
          <a:bodyPr/>
          <a:lstStyle/>
          <a:p>
            <a:endParaRPr lang="it-IT"/>
          </a:p>
        </p:txBody>
      </p:sp>
      <p:sp>
        <p:nvSpPr>
          <p:cNvPr id="3" name="TextBox 3"/>
          <p:cNvSpPr txBox="1"/>
          <p:nvPr/>
        </p:nvSpPr>
        <p:spPr>
          <a:xfrm>
            <a:off x="1028700" y="914400"/>
            <a:ext cx="10185631" cy="962647"/>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Canva Sans Bold"/>
                <a:ea typeface="Canva Sans Bold"/>
                <a:cs typeface="Canva Sans Bold"/>
                <a:sym typeface="Canva Sans Bold"/>
              </a:rPr>
              <a:t>Screenshots: Activities Page</a:t>
            </a:r>
          </a:p>
        </p:txBody>
      </p:sp>
      <p:sp>
        <p:nvSpPr>
          <p:cNvPr id="4" name="TextBox 4"/>
          <p:cNvSpPr txBox="1"/>
          <p:nvPr/>
        </p:nvSpPr>
        <p:spPr>
          <a:xfrm>
            <a:off x="10615612" y="3524250"/>
            <a:ext cx="5918196" cy="3181350"/>
          </a:xfrm>
          <a:prstGeom prst="rect">
            <a:avLst/>
          </a:prstGeom>
        </p:spPr>
        <p:txBody>
          <a:bodyPr lIns="0" tIns="0" rIns="0" bIns="0" rtlCol="0" anchor="t">
            <a:spAutoFit/>
          </a:bodyPr>
          <a:lstStyle/>
          <a:p>
            <a:pPr algn="ctr">
              <a:lnSpc>
                <a:spcPts val="4200"/>
              </a:lnSpc>
              <a:spcBef>
                <a:spcPct val="0"/>
              </a:spcBef>
            </a:pPr>
            <a:r>
              <a:rPr lang="en-US" sz="3000" dirty="0">
                <a:solidFill>
                  <a:srgbClr val="000000"/>
                </a:solidFill>
                <a:latin typeface="Canva Sans"/>
                <a:ea typeface="Canva Sans"/>
                <a:cs typeface="Canva Sans"/>
                <a:sym typeface="Canva Sans"/>
              </a:rPr>
              <a:t>After clicking “Finish and Save” to save the tracked activity, a pop up shows up to enter the quality measure of the activity from 1 to 5, and optional details if needed</a:t>
            </a:r>
          </a:p>
        </p:txBody>
      </p:sp>
      <p:sp>
        <p:nvSpPr>
          <p:cNvPr id="5" name="AutoShape 5"/>
          <p:cNvSpPr/>
          <p:nvPr/>
        </p:nvSpPr>
        <p:spPr>
          <a:xfrm>
            <a:off x="9177337" y="2971491"/>
            <a:ext cx="0" cy="4990261"/>
          </a:xfrm>
          <a:prstGeom prst="line">
            <a:avLst/>
          </a:prstGeom>
          <a:ln w="38100" cap="flat">
            <a:solidFill>
              <a:srgbClr val="000000"/>
            </a:solidFill>
            <a:prstDash val="solid"/>
            <a:headEnd type="none" w="sm" len="sm"/>
            <a:tailEnd type="none" w="sm" len="sm"/>
          </a:ln>
        </p:spPr>
        <p:txBody>
          <a:bodyPr/>
          <a:lstStyle/>
          <a:p>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7667" y="2518594"/>
            <a:ext cx="6893024" cy="6212338"/>
          </a:xfrm>
          <a:custGeom>
            <a:avLst/>
            <a:gdLst/>
            <a:ahLst/>
            <a:cxnLst/>
            <a:rect l="l" t="t" r="r" b="b"/>
            <a:pathLst>
              <a:path w="6893024" h="6212338">
                <a:moveTo>
                  <a:pt x="0" y="0"/>
                </a:moveTo>
                <a:lnTo>
                  <a:pt x="6893025" y="0"/>
                </a:lnTo>
                <a:lnTo>
                  <a:pt x="6893025" y="6212338"/>
                </a:lnTo>
                <a:lnTo>
                  <a:pt x="0" y="6212338"/>
                </a:lnTo>
                <a:lnTo>
                  <a:pt x="0" y="0"/>
                </a:lnTo>
                <a:close/>
              </a:path>
            </a:pathLst>
          </a:custGeom>
          <a:blipFill>
            <a:blip r:embed="rId2"/>
            <a:stretch>
              <a:fillRect/>
            </a:stretch>
          </a:blipFill>
        </p:spPr>
        <p:txBody>
          <a:bodyPr/>
          <a:lstStyle/>
          <a:p>
            <a:endParaRPr lang="it-IT"/>
          </a:p>
        </p:txBody>
      </p:sp>
      <p:sp>
        <p:nvSpPr>
          <p:cNvPr id="3" name="TextBox 3"/>
          <p:cNvSpPr txBox="1"/>
          <p:nvPr/>
        </p:nvSpPr>
        <p:spPr>
          <a:xfrm>
            <a:off x="1028700" y="914400"/>
            <a:ext cx="10185631" cy="962647"/>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Canva Sans Bold"/>
                <a:ea typeface="Canva Sans Bold"/>
                <a:cs typeface="Canva Sans Bold"/>
                <a:sym typeface="Canva Sans Bold"/>
              </a:rPr>
              <a:t>Screenshots: Goals Page</a:t>
            </a:r>
          </a:p>
        </p:txBody>
      </p:sp>
      <p:sp>
        <p:nvSpPr>
          <p:cNvPr id="4" name="AutoShape 4"/>
          <p:cNvSpPr/>
          <p:nvPr/>
        </p:nvSpPr>
        <p:spPr>
          <a:xfrm>
            <a:off x="9163050" y="3129632"/>
            <a:ext cx="0" cy="4990261"/>
          </a:xfrm>
          <a:prstGeom prst="line">
            <a:avLst/>
          </a:prstGeom>
          <a:ln w="38100" cap="flat">
            <a:solidFill>
              <a:srgbClr val="000000"/>
            </a:solidFill>
            <a:prstDash val="solid"/>
            <a:headEnd type="none" w="sm" len="sm"/>
            <a:tailEnd type="none" w="sm" len="sm"/>
          </a:ln>
        </p:spPr>
        <p:txBody>
          <a:bodyPr/>
          <a:lstStyle/>
          <a:p>
            <a:endParaRPr lang="it-IT"/>
          </a:p>
        </p:txBody>
      </p:sp>
      <p:sp>
        <p:nvSpPr>
          <p:cNvPr id="5" name="TextBox 5"/>
          <p:cNvSpPr txBox="1"/>
          <p:nvPr/>
        </p:nvSpPr>
        <p:spPr>
          <a:xfrm>
            <a:off x="9925050" y="3350034"/>
            <a:ext cx="7073669" cy="4026675"/>
          </a:xfrm>
          <a:prstGeom prst="rect">
            <a:avLst/>
          </a:prstGeom>
        </p:spPr>
        <p:txBody>
          <a:bodyPr lIns="0" tIns="0" rIns="0" bIns="0" rtlCol="0" anchor="t">
            <a:spAutoFit/>
          </a:bodyPr>
          <a:lstStyle/>
          <a:p>
            <a:pPr algn="l">
              <a:lnSpc>
                <a:spcPts val="5382"/>
              </a:lnSpc>
              <a:spcBef>
                <a:spcPct val="0"/>
              </a:spcBef>
            </a:pPr>
            <a:r>
              <a:rPr lang="en-US" sz="3844">
                <a:solidFill>
                  <a:srgbClr val="000000"/>
                </a:solidFill>
                <a:latin typeface="Canva Sans"/>
                <a:ea typeface="Canva Sans"/>
                <a:cs typeface="Canva Sans"/>
                <a:sym typeface="Canva Sans"/>
              </a:rPr>
              <a:t>In the Goals page, one can create a new goal decomposed into sub goals, a progression bar is there to help the users see how much they reached from their goal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491</Words>
  <Application>Microsoft Office PowerPoint</Application>
  <PresentationFormat>Custom</PresentationFormat>
  <Paragraphs>48</Paragraphs>
  <Slides>11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Agrandir</vt:lpstr>
      <vt:lpstr>Blinker</vt:lpstr>
      <vt:lpstr>Canva Sans Bold</vt:lpstr>
      <vt:lpstr>Canva Sans</vt:lpstr>
      <vt:lpstr>Arial</vt:lpstr>
      <vt:lpstr>League Spartan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LifeLogix Web Application</dc:title>
  <cp:lastModifiedBy>Lahcen El Mannani</cp:lastModifiedBy>
  <cp:revision>3</cp:revision>
  <dcterms:created xsi:type="dcterms:W3CDTF">2006-08-16T00:00:00Z</dcterms:created>
  <dcterms:modified xsi:type="dcterms:W3CDTF">2025-10-16T12:58:44Z</dcterms:modified>
  <dc:identifier>DAG0iqgE63M</dc:identifier>
</cp:coreProperties>
</file>